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c1be84537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c1be84537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1be84537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1be84537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7e3df7744e31e3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7e3df7744e31e3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9c32f4afc450a9d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9c32f4afc450a9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9c32f4afc450a9d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9c32f4afc450a9d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9c32f4afc450a9d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9c32f4afc450a9d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9c32f4afc450a9d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9c32f4afc450a9d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6f9e470d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e470d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1be8453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1be8453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c1be8453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c1be84537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1be84537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1be84537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1be84537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c1be84537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1be84537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1be8453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Lato"/>
                <a:ea typeface="Lato"/>
                <a:cs typeface="Lato"/>
                <a:sym typeface="Lato"/>
              </a:rPr>
              <a:t>Columbia Asia Hospital Project</a:t>
            </a:r>
            <a:endParaRPr b="1">
              <a:latin typeface="Lato"/>
              <a:ea typeface="Lato"/>
              <a:cs typeface="Lato"/>
              <a:sym typeface="Lato"/>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Lato"/>
                <a:ea typeface="Lato"/>
                <a:cs typeface="Lato"/>
                <a:sym typeface="Lato"/>
              </a:rPr>
              <a:t>Right Here For You</a:t>
            </a:r>
            <a:endParaRPr i="1">
              <a:latin typeface="Lato"/>
              <a:ea typeface="Lato"/>
              <a:cs typeface="Lato"/>
              <a:sym typeface="Lato"/>
            </a:endParaRPr>
          </a:p>
          <a:p>
            <a:pPr marL="0" lvl="0" indent="0" algn="l" rtl="0">
              <a:spcBef>
                <a:spcPts val="0"/>
              </a:spcBef>
              <a:spcAft>
                <a:spcPts val="0"/>
              </a:spcAft>
              <a:buNone/>
            </a:pPr>
            <a:endParaRPr/>
          </a:p>
        </p:txBody>
      </p:sp>
      <p:pic>
        <p:nvPicPr>
          <p:cNvPr id="87" name="Google Shape;87;p13"/>
          <p:cNvPicPr preferRelativeResize="0"/>
          <p:nvPr/>
        </p:nvPicPr>
        <p:blipFill>
          <a:blip r:embed="rId3">
            <a:alphaModFix/>
          </a:blip>
          <a:stretch>
            <a:fillRect/>
          </a:stretch>
        </p:blipFill>
        <p:spPr>
          <a:xfrm>
            <a:off x="5342275" y="2883775"/>
            <a:ext cx="2702025" cy="2120575"/>
          </a:xfrm>
          <a:prstGeom prst="rect">
            <a:avLst/>
          </a:prstGeom>
          <a:noFill/>
          <a:ln>
            <a:noFill/>
          </a:ln>
        </p:spPr>
      </p:pic>
      <p:sp>
        <p:nvSpPr>
          <p:cNvPr id="88" name="Google Shape;88;p13"/>
          <p:cNvSpPr txBox="1"/>
          <p:nvPr/>
        </p:nvSpPr>
        <p:spPr>
          <a:xfrm>
            <a:off x="810050" y="3826575"/>
            <a:ext cx="3369300" cy="8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Vinay Sharma</a:t>
            </a:r>
            <a:endParaRPr sz="1800" b="1">
              <a:solidFill>
                <a:schemeClr val="lt1"/>
              </a:solidFill>
              <a:latin typeface="Roboto"/>
              <a:ea typeface="Roboto"/>
              <a:cs typeface="Roboto"/>
              <a:sym typeface="Roboto"/>
            </a:endParaRPr>
          </a:p>
          <a:p>
            <a:pPr marL="0" lvl="0" indent="0" algn="l" rtl="0">
              <a:spcBef>
                <a:spcPts val="0"/>
              </a:spcBef>
              <a:spcAft>
                <a:spcPts val="0"/>
              </a:spcAft>
              <a:buNone/>
            </a:pPr>
            <a:r>
              <a:rPr lang="en" sz="1800" b="1">
                <a:solidFill>
                  <a:schemeClr val="lt1"/>
                </a:solidFill>
                <a:latin typeface="Roboto"/>
                <a:ea typeface="Roboto"/>
                <a:cs typeface="Roboto"/>
                <a:sym typeface="Roboto"/>
              </a:rPr>
              <a:t>Date: 10.03.2024</a:t>
            </a:r>
            <a:endParaRPr sz="1800" b="1">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2</a:t>
            </a:r>
            <a:endParaRPr b="1"/>
          </a:p>
        </p:txBody>
      </p:sp>
      <p:sp>
        <p:nvSpPr>
          <p:cNvPr id="173" name="Google Shape;173;p22"/>
          <p:cNvSpPr txBox="1">
            <a:spLocks noGrp="1"/>
          </p:cNvSpPr>
          <p:nvPr>
            <p:ph type="subTitle" idx="1"/>
          </p:nvPr>
        </p:nvSpPr>
        <p:spPr>
          <a:xfrm>
            <a:off x="265500" y="2769001"/>
            <a:ext cx="40452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i="1">
                <a:solidFill>
                  <a:srgbClr val="524739"/>
                </a:solidFill>
                <a:latin typeface="Lato"/>
                <a:ea typeface="Lato"/>
                <a:cs typeface="Lato"/>
                <a:sym typeface="Lato"/>
              </a:rPr>
              <a:t>When the solution is simple, God is answering.</a:t>
            </a:r>
            <a:endParaRPr sz="2300" b="1" i="1">
              <a:latin typeface="Lato"/>
              <a:ea typeface="Lato"/>
              <a:cs typeface="Lato"/>
              <a:sym typeface="Lato"/>
            </a:endParaRPr>
          </a:p>
        </p:txBody>
      </p:sp>
      <p:sp>
        <p:nvSpPr>
          <p:cNvPr id="174" name="Google Shape;174;p22"/>
          <p:cNvSpPr txBox="1">
            <a:spLocks noGrp="1"/>
          </p:cNvSpPr>
          <p:nvPr>
            <p:ph type="body" idx="2"/>
          </p:nvPr>
        </p:nvSpPr>
        <p:spPr>
          <a:xfrm>
            <a:off x="4939500" y="724200"/>
            <a:ext cx="3837000" cy="3683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500" i="1">
                <a:latin typeface="Lato"/>
                <a:ea typeface="Lato"/>
                <a:cs typeface="Lato"/>
                <a:sym typeface="Lato"/>
              </a:rPr>
              <a:t>We have created the dashboard for the showing the insights about the doctors, average satisfaction score , appointment fee, patient visit as per doctor as we have put the slicer of Doctor name. Also for the sake of insight about the revenue we have added the table of the revenue generated by each doctor. Have a look for the dashboard for the insights regarding doctor performance on the next slide.</a:t>
            </a:r>
            <a:endParaRPr sz="1500" i="1">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subTitle" idx="1"/>
          </p:nvPr>
        </p:nvSpPr>
        <p:spPr>
          <a:xfrm>
            <a:off x="2549400" y="99376"/>
            <a:ext cx="4045200" cy="7008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b="1" i="1">
                <a:solidFill>
                  <a:schemeClr val="lt1"/>
                </a:solidFill>
                <a:latin typeface="Lato"/>
                <a:ea typeface="Lato"/>
                <a:cs typeface="Lato"/>
                <a:sym typeface="Lato"/>
              </a:rPr>
              <a:t>Dashboard 2</a:t>
            </a:r>
            <a:endParaRPr sz="2600" b="1" i="1">
              <a:solidFill>
                <a:schemeClr val="lt1"/>
              </a:solidFill>
              <a:latin typeface="Lato"/>
              <a:ea typeface="Lato"/>
              <a:cs typeface="Lato"/>
              <a:sym typeface="Lato"/>
            </a:endParaRPr>
          </a:p>
        </p:txBody>
      </p:sp>
      <p:pic>
        <p:nvPicPr>
          <p:cNvPr id="4" name="Picture 3">
            <a:extLst>
              <a:ext uri="{FF2B5EF4-FFF2-40B4-BE49-F238E27FC236}">
                <a16:creationId xmlns:a16="http://schemas.microsoft.com/office/drawing/2014/main" id="{E29429E1-CAFF-EAC9-6F75-DBBBF2DB1E00}"/>
              </a:ext>
            </a:extLst>
          </p:cNvPr>
          <p:cNvPicPr>
            <a:picLocks noChangeAspect="1"/>
          </p:cNvPicPr>
          <p:nvPr/>
        </p:nvPicPr>
        <p:blipFill>
          <a:blip r:embed="rId3"/>
          <a:stretch>
            <a:fillRect/>
          </a:stretch>
        </p:blipFill>
        <p:spPr>
          <a:xfrm>
            <a:off x="444954" y="881743"/>
            <a:ext cx="8450036" cy="40331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i="1"/>
              <a:t>Solution 3</a:t>
            </a:r>
            <a:endParaRPr b="1" i="1"/>
          </a:p>
        </p:txBody>
      </p:sp>
      <p:sp>
        <p:nvSpPr>
          <p:cNvPr id="186" name="Google Shape;186;p24"/>
          <p:cNvSpPr txBox="1">
            <a:spLocks noGrp="1"/>
          </p:cNvSpPr>
          <p:nvPr>
            <p:ph type="subTitle" idx="1"/>
          </p:nvPr>
        </p:nvSpPr>
        <p:spPr>
          <a:xfrm>
            <a:off x="265500" y="3261428"/>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a:t>"For every complex problem, there's a solution that is simple, neat, and wrong.”</a:t>
            </a:r>
            <a:endParaRPr b="1" i="1"/>
          </a:p>
        </p:txBody>
      </p:sp>
      <p:sp>
        <p:nvSpPr>
          <p:cNvPr id="187" name="Google Shape;187;p24"/>
          <p:cNvSpPr txBox="1">
            <a:spLocks noGrp="1"/>
          </p:cNvSpPr>
          <p:nvPr>
            <p:ph type="body" idx="2"/>
          </p:nvPr>
        </p:nvSpPr>
        <p:spPr>
          <a:xfrm>
            <a:off x="4890300" y="343200"/>
            <a:ext cx="3837000" cy="46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Strategies and suggestion for employee discount</a:t>
            </a:r>
            <a:endParaRPr b="1"/>
          </a:p>
          <a:p>
            <a:pPr marL="0" lvl="0" indent="0" algn="l" rtl="0">
              <a:spcBef>
                <a:spcPts val="1600"/>
              </a:spcBef>
              <a:spcAft>
                <a:spcPts val="0"/>
              </a:spcAft>
              <a:buNone/>
            </a:pPr>
            <a:r>
              <a:rPr lang="en"/>
              <a:t>Discounts to patients can be offered considering the multiple factors such as patient visit frequency, patient satisfaction score, Appointment fees of Doctor, department with lowest patient visit in order to promote more visits of patients to such departments.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265500" y="341775"/>
            <a:ext cx="4045200" cy="242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i="1"/>
              <a:t>Solution 3</a:t>
            </a:r>
            <a:endParaRPr b="1" i="1"/>
          </a:p>
        </p:txBody>
      </p:sp>
      <p:sp>
        <p:nvSpPr>
          <p:cNvPr id="193" name="Google Shape;193;p25"/>
          <p:cNvSpPr txBox="1">
            <a:spLocks noGrp="1"/>
          </p:cNvSpPr>
          <p:nvPr>
            <p:ph type="subTitle" idx="1"/>
          </p:nvPr>
        </p:nvSpPr>
        <p:spPr>
          <a:xfrm>
            <a:off x="265500" y="3459625"/>
            <a:ext cx="4045200" cy="11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a:t>When you always focus on the solutions, you shall always be a solution.</a:t>
            </a:r>
            <a:endParaRPr b="1" i="1"/>
          </a:p>
        </p:txBody>
      </p:sp>
      <p:sp>
        <p:nvSpPr>
          <p:cNvPr id="194" name="Google Shape;194;p25"/>
          <p:cNvSpPr txBox="1">
            <a:spLocks noGrp="1"/>
          </p:cNvSpPr>
          <p:nvPr>
            <p:ph type="body" idx="2"/>
          </p:nvPr>
        </p:nvSpPr>
        <p:spPr>
          <a:xfrm>
            <a:off x="4939500" y="341775"/>
            <a:ext cx="3837000" cy="460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the given case we are considering a patient satisfaction score for offering a discount to patients as we are not aware of the cost for each patient in a particular department. Hence we can not consider the appointment or revenue of a particular department in order to consider it as a deciding factor.</a:t>
            </a: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body" idx="2"/>
          </p:nvPr>
        </p:nvSpPr>
        <p:spPr>
          <a:xfrm>
            <a:off x="5091900" y="3058275"/>
            <a:ext cx="3837000" cy="1140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900">
              <a:solidFill>
                <a:srgbClr val="000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000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000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400" b="1">
                <a:solidFill>
                  <a:srgbClr val="000000"/>
                </a:solidFill>
                <a:highlight>
                  <a:srgbClr val="FFFFFF"/>
                </a:highlight>
                <a:latin typeface="Lato"/>
                <a:ea typeface="Lato"/>
                <a:cs typeface="Lato"/>
                <a:sym typeface="Lato"/>
              </a:rPr>
              <a:t>DAX Function:</a:t>
            </a:r>
            <a:endParaRPr sz="1400" b="1">
              <a:solidFill>
                <a:srgbClr val="000000"/>
              </a:solidFill>
              <a:highlight>
                <a:srgbClr val="FFFFFF"/>
              </a:highlight>
              <a:latin typeface="Lato"/>
              <a:ea typeface="Lato"/>
              <a:cs typeface="Lato"/>
              <a:sym typeface="Lato"/>
            </a:endParaRPr>
          </a:p>
          <a:p>
            <a:pPr marL="0" lvl="0" indent="0" algn="l" rtl="0">
              <a:lnSpc>
                <a:spcPct val="150000"/>
              </a:lnSpc>
              <a:spcBef>
                <a:spcPts val="0"/>
              </a:spcBef>
              <a:spcAft>
                <a:spcPts val="0"/>
              </a:spcAft>
              <a:buNone/>
            </a:pPr>
            <a:endParaRPr sz="900">
              <a:solidFill>
                <a:srgbClr val="000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200" b="1" i="1">
                <a:solidFill>
                  <a:srgbClr val="000000"/>
                </a:solidFill>
                <a:highlight>
                  <a:srgbClr val="FFFFFF"/>
                </a:highlight>
                <a:latin typeface="Lato"/>
                <a:ea typeface="Lato"/>
                <a:cs typeface="Lato"/>
                <a:sym typeface="Lato"/>
              </a:rPr>
              <a:t>Discount Eligibility = </a:t>
            </a:r>
            <a:r>
              <a:rPr lang="en" sz="1200" b="1" i="1">
                <a:solidFill>
                  <a:srgbClr val="3165BB"/>
                </a:solidFill>
                <a:highlight>
                  <a:srgbClr val="FFFFFF"/>
                </a:highlight>
                <a:latin typeface="Lato"/>
                <a:ea typeface="Lato"/>
                <a:cs typeface="Lato"/>
                <a:sym typeface="Lato"/>
              </a:rPr>
              <a:t>SWITCH</a:t>
            </a:r>
            <a:r>
              <a:rPr lang="en" sz="1200" b="1" i="1">
                <a:solidFill>
                  <a:srgbClr val="000000"/>
                </a:solidFill>
                <a:highlight>
                  <a:srgbClr val="FFFFFF"/>
                </a:highlight>
                <a:latin typeface="Lato"/>
                <a:ea typeface="Lato"/>
                <a:cs typeface="Lato"/>
                <a:sym typeface="Lato"/>
              </a:rPr>
              <a:t>(</a:t>
            </a:r>
            <a:r>
              <a:rPr lang="en" sz="1200" b="1" i="1">
                <a:solidFill>
                  <a:srgbClr val="3165BB"/>
                </a:solidFill>
                <a:highlight>
                  <a:srgbClr val="FFFFFF"/>
                </a:highlight>
                <a:latin typeface="Lato"/>
                <a:ea typeface="Lato"/>
                <a:cs typeface="Lato"/>
                <a:sym typeface="Lato"/>
              </a:rPr>
              <a:t>TRUE</a:t>
            </a:r>
            <a:r>
              <a:rPr lang="en" sz="1200" b="1" i="1">
                <a:solidFill>
                  <a:srgbClr val="000000"/>
                </a:solidFill>
                <a:highlight>
                  <a:srgbClr val="FFFFFF"/>
                </a:highlight>
                <a:latin typeface="Lato"/>
                <a:ea typeface="Lato"/>
                <a:cs typeface="Lato"/>
                <a:sym typeface="Lato"/>
              </a:rPr>
              <a:t>(), </a:t>
            </a:r>
            <a:r>
              <a:rPr lang="en" sz="1200" b="1" i="1">
                <a:solidFill>
                  <a:srgbClr val="001080"/>
                </a:solidFill>
                <a:highlight>
                  <a:srgbClr val="FFFFFF"/>
                </a:highlight>
                <a:latin typeface="Lato"/>
                <a:ea typeface="Lato"/>
                <a:cs typeface="Lato"/>
                <a:sym typeface="Lato"/>
              </a:rPr>
              <a:t>'Hospital ER'[Patient_Sats_score]</a:t>
            </a:r>
            <a:r>
              <a:rPr lang="en" sz="1200" b="1" i="1">
                <a:solidFill>
                  <a:srgbClr val="000000"/>
                </a:solidFill>
                <a:highlight>
                  <a:srgbClr val="FFFFFF"/>
                </a:highlight>
                <a:latin typeface="Lato"/>
                <a:ea typeface="Lato"/>
                <a:cs typeface="Lato"/>
                <a:sym typeface="Lato"/>
              </a:rPr>
              <a:t> &gt; </a:t>
            </a:r>
            <a:r>
              <a:rPr lang="en" sz="1200" b="1" i="1">
                <a:solidFill>
                  <a:srgbClr val="098658"/>
                </a:solidFill>
                <a:highlight>
                  <a:srgbClr val="FFFFFF"/>
                </a:highlight>
                <a:latin typeface="Lato"/>
                <a:ea typeface="Lato"/>
                <a:cs typeface="Lato"/>
                <a:sym typeface="Lato"/>
              </a:rPr>
              <a:t>6</a:t>
            </a:r>
            <a:r>
              <a:rPr lang="en" sz="1200" b="1" i="1">
                <a:solidFill>
                  <a:srgbClr val="000000"/>
                </a:solidFill>
                <a:highlight>
                  <a:srgbClr val="FFFFFF"/>
                </a:highlight>
                <a:latin typeface="Lato"/>
                <a:ea typeface="Lato"/>
                <a:cs typeface="Lato"/>
                <a:sym typeface="Lato"/>
              </a:rPr>
              <a:t>,</a:t>
            </a:r>
            <a:r>
              <a:rPr lang="en" sz="1200" b="1" i="1">
                <a:solidFill>
                  <a:srgbClr val="A31515"/>
                </a:solidFill>
                <a:highlight>
                  <a:srgbClr val="FFFFFF"/>
                </a:highlight>
                <a:latin typeface="Lato"/>
                <a:ea typeface="Lato"/>
                <a:cs typeface="Lato"/>
                <a:sym typeface="Lato"/>
              </a:rPr>
              <a:t>"Eligible"</a:t>
            </a:r>
            <a:r>
              <a:rPr lang="en" sz="1200" b="1" i="1">
                <a:solidFill>
                  <a:srgbClr val="000000"/>
                </a:solidFill>
                <a:highlight>
                  <a:srgbClr val="FFFFFF"/>
                </a:highlight>
                <a:latin typeface="Lato"/>
                <a:ea typeface="Lato"/>
                <a:cs typeface="Lato"/>
                <a:sym typeface="Lato"/>
              </a:rPr>
              <a:t>,</a:t>
            </a:r>
            <a:r>
              <a:rPr lang="en" sz="1200" b="1" i="1">
                <a:solidFill>
                  <a:srgbClr val="A31515"/>
                </a:solidFill>
                <a:highlight>
                  <a:srgbClr val="FFFFFF"/>
                </a:highlight>
                <a:latin typeface="Lato"/>
                <a:ea typeface="Lato"/>
                <a:cs typeface="Lato"/>
                <a:sym typeface="Lato"/>
              </a:rPr>
              <a:t>"Not Eligible"</a:t>
            </a:r>
            <a:r>
              <a:rPr lang="en" sz="1200" b="1" i="1">
                <a:solidFill>
                  <a:srgbClr val="000000"/>
                </a:solidFill>
                <a:highlight>
                  <a:srgbClr val="FFFFFF"/>
                </a:highlight>
                <a:latin typeface="Lato"/>
                <a:ea typeface="Lato"/>
                <a:cs typeface="Lato"/>
                <a:sym typeface="Lato"/>
              </a:rPr>
              <a:t>)</a:t>
            </a:r>
            <a:endParaRPr sz="1200" b="1" i="1">
              <a:solidFill>
                <a:srgbClr val="000000"/>
              </a:solidFill>
              <a:highlight>
                <a:srgbClr val="FFFFFF"/>
              </a:highlight>
              <a:latin typeface="Lato"/>
              <a:ea typeface="Lato"/>
              <a:cs typeface="Lato"/>
              <a:sym typeface="Lato"/>
            </a:endParaRPr>
          </a:p>
          <a:p>
            <a:pPr marL="0" lvl="0" indent="0" algn="l" rtl="0">
              <a:spcBef>
                <a:spcPts val="0"/>
              </a:spcBef>
              <a:spcAft>
                <a:spcPts val="1600"/>
              </a:spcAft>
              <a:buNone/>
            </a:pPr>
            <a:endParaRPr/>
          </a:p>
        </p:txBody>
      </p:sp>
      <p:sp>
        <p:nvSpPr>
          <p:cNvPr id="200" name="Google Shape;200;p26"/>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 3</a:t>
            </a:r>
            <a:endParaRPr/>
          </a:p>
        </p:txBody>
      </p:sp>
      <p:sp>
        <p:nvSpPr>
          <p:cNvPr id="201" name="Google Shape;201;p26"/>
          <p:cNvSpPr txBox="1">
            <a:spLocks noGrp="1"/>
          </p:cNvSpPr>
          <p:nvPr>
            <p:ph type="subTitle" idx="1"/>
          </p:nvPr>
        </p:nvSpPr>
        <p:spPr>
          <a:xfrm>
            <a:off x="473700" y="2902175"/>
            <a:ext cx="3837000" cy="15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The art of being wise is the art of knowing that solutions don’t come from individuals, but rather experiences</a:t>
            </a:r>
            <a:r>
              <a:rPr lang="en"/>
              <a:t>.</a:t>
            </a:r>
            <a:endParaRPr/>
          </a:p>
        </p:txBody>
      </p:sp>
      <p:sp>
        <p:nvSpPr>
          <p:cNvPr id="202" name="Google Shape;202;p26"/>
          <p:cNvSpPr txBox="1">
            <a:spLocks noGrp="1"/>
          </p:cNvSpPr>
          <p:nvPr>
            <p:ph type="body" idx="2"/>
          </p:nvPr>
        </p:nvSpPr>
        <p:spPr>
          <a:xfrm>
            <a:off x="4939500" y="724200"/>
            <a:ext cx="3837000" cy="2240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We will set the criteria for the eligibility of discount like discount will be availed to the patients who has satisfaction score more than 6. To calculate the discount eligibility we have use the below DAX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 3</a:t>
            </a:r>
            <a:endParaRPr/>
          </a:p>
        </p:txBody>
      </p:sp>
      <p:sp>
        <p:nvSpPr>
          <p:cNvPr id="208" name="Google Shape;208;p27"/>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a:t>Only in the present is your mind free to do what it does best — solve problems.</a:t>
            </a:r>
            <a:endParaRPr b="1" i="1"/>
          </a:p>
        </p:txBody>
      </p:sp>
      <p:sp>
        <p:nvSpPr>
          <p:cNvPr id="209" name="Google Shape;209;p27"/>
          <p:cNvSpPr txBox="1">
            <a:spLocks noGrp="1"/>
          </p:cNvSpPr>
          <p:nvPr>
            <p:ph type="body" idx="2"/>
          </p:nvPr>
        </p:nvSpPr>
        <p:spPr>
          <a:xfrm>
            <a:off x="4999125" y="321675"/>
            <a:ext cx="3837000" cy="829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i="1">
                <a:latin typeface="Lato"/>
                <a:ea typeface="Lato"/>
                <a:cs typeface="Lato"/>
                <a:sym typeface="Lato"/>
              </a:rPr>
              <a:t>Chart representing the eligibility of discount for patient</a:t>
            </a:r>
            <a:endParaRPr b="1" i="1">
              <a:latin typeface="Lato"/>
              <a:ea typeface="Lato"/>
              <a:cs typeface="Lato"/>
              <a:sym typeface="Lato"/>
            </a:endParaRPr>
          </a:p>
        </p:txBody>
      </p:sp>
      <p:pic>
        <p:nvPicPr>
          <p:cNvPr id="210" name="Google Shape;210;p27"/>
          <p:cNvPicPr preferRelativeResize="0"/>
          <p:nvPr/>
        </p:nvPicPr>
        <p:blipFill>
          <a:blip r:embed="rId3">
            <a:alphaModFix/>
          </a:blip>
          <a:stretch>
            <a:fillRect/>
          </a:stretch>
        </p:blipFill>
        <p:spPr>
          <a:xfrm>
            <a:off x="5104175" y="1258850"/>
            <a:ext cx="3105150" cy="1867000"/>
          </a:xfrm>
          <a:prstGeom prst="rect">
            <a:avLst/>
          </a:prstGeom>
          <a:noFill/>
          <a:ln>
            <a:noFill/>
          </a:ln>
        </p:spPr>
      </p:pic>
      <p:sp>
        <p:nvSpPr>
          <p:cNvPr id="211" name="Google Shape;211;p27"/>
          <p:cNvSpPr txBox="1"/>
          <p:nvPr/>
        </p:nvSpPr>
        <p:spPr>
          <a:xfrm>
            <a:off x="5208100" y="3498575"/>
            <a:ext cx="3105300" cy="9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lt1"/>
                </a:solidFill>
                <a:latin typeface="Lato"/>
                <a:ea typeface="Lato"/>
                <a:cs typeface="Lato"/>
                <a:sym typeface="Lato"/>
              </a:rPr>
              <a:t>There are 917 patient who has patient satisfaction score of more than 6 which are eligible for discount.</a:t>
            </a:r>
            <a:endParaRPr b="1" i="1">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subTitle" idx="1"/>
          </p:nvPr>
        </p:nvSpPr>
        <p:spPr>
          <a:xfrm>
            <a:off x="2549400" y="99375"/>
            <a:ext cx="4045200" cy="6411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b="1" i="1">
                <a:solidFill>
                  <a:schemeClr val="lt1"/>
                </a:solidFill>
                <a:latin typeface="Lato"/>
                <a:ea typeface="Lato"/>
                <a:cs typeface="Lato"/>
                <a:sym typeface="Lato"/>
              </a:rPr>
              <a:t>Dashboard 3</a:t>
            </a:r>
            <a:endParaRPr sz="2600" b="1" i="1">
              <a:solidFill>
                <a:schemeClr val="lt1"/>
              </a:solidFill>
              <a:latin typeface="Lato"/>
              <a:ea typeface="Lato"/>
              <a:cs typeface="Lato"/>
              <a:sym typeface="Lato"/>
            </a:endParaRPr>
          </a:p>
        </p:txBody>
      </p:sp>
      <p:pic>
        <p:nvPicPr>
          <p:cNvPr id="4" name="Picture 3">
            <a:extLst>
              <a:ext uri="{FF2B5EF4-FFF2-40B4-BE49-F238E27FC236}">
                <a16:creationId xmlns:a16="http://schemas.microsoft.com/office/drawing/2014/main" id="{0AB7592D-0537-5258-F836-9C132619D0D3}"/>
              </a:ext>
            </a:extLst>
          </p:cNvPr>
          <p:cNvPicPr>
            <a:picLocks noChangeAspect="1"/>
          </p:cNvPicPr>
          <p:nvPr/>
        </p:nvPicPr>
        <p:blipFill>
          <a:blip r:embed="rId3"/>
          <a:stretch>
            <a:fillRect/>
          </a:stretch>
        </p:blipFill>
        <p:spPr>
          <a:xfrm>
            <a:off x="506185" y="798222"/>
            <a:ext cx="8131629" cy="42459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3" name="Google Shape;223;p29"/>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$509.31M</a:t>
            </a:r>
            <a:endParaRPr sz="1600" b="1">
              <a:solidFill>
                <a:schemeClr val="lt1"/>
              </a:solidFill>
            </a:endParaRPr>
          </a:p>
        </p:txBody>
      </p:sp>
      <p:grpSp>
        <p:nvGrpSpPr>
          <p:cNvPr id="224" name="Google Shape;224;p29"/>
          <p:cNvGrpSpPr/>
          <p:nvPr/>
        </p:nvGrpSpPr>
        <p:grpSpPr>
          <a:xfrm>
            <a:off x="969270" y="1610215"/>
            <a:ext cx="198900" cy="593656"/>
            <a:chOff x="777447" y="1610215"/>
            <a:chExt cx="198900" cy="593656"/>
          </a:xfrm>
        </p:grpSpPr>
        <p:cxnSp>
          <p:nvCxnSpPr>
            <p:cNvPr id="225" name="Google Shape;225;p29"/>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226" name="Google Shape;226;p29"/>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9"/>
          <p:cNvSpPr txBox="1">
            <a:spLocks noGrp="1"/>
          </p:cNvSpPr>
          <p:nvPr>
            <p:ph type="body" idx="4294967295"/>
          </p:nvPr>
        </p:nvSpPr>
        <p:spPr>
          <a:xfrm>
            <a:off x="318375" y="1016601"/>
            <a:ext cx="2242800" cy="59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Hospital Total Revenue</a:t>
            </a:r>
            <a:endParaRPr sz="1600" b="1"/>
          </a:p>
        </p:txBody>
      </p:sp>
      <p:sp>
        <p:nvSpPr>
          <p:cNvPr id="228" name="Google Shape;228;p29"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9" name="Google Shape;229;p29"/>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Neurology and General Practice</a:t>
            </a:r>
            <a:endParaRPr sz="1600" b="1">
              <a:solidFill>
                <a:schemeClr val="lt1"/>
              </a:solidFill>
            </a:endParaRPr>
          </a:p>
        </p:txBody>
      </p:sp>
      <p:grpSp>
        <p:nvGrpSpPr>
          <p:cNvPr id="230" name="Google Shape;230;p29"/>
          <p:cNvGrpSpPr/>
          <p:nvPr/>
        </p:nvGrpSpPr>
        <p:grpSpPr>
          <a:xfrm>
            <a:off x="2684632" y="2938958"/>
            <a:ext cx="198900" cy="593656"/>
            <a:chOff x="2223534" y="2938958"/>
            <a:chExt cx="198900" cy="593656"/>
          </a:xfrm>
        </p:grpSpPr>
        <p:cxnSp>
          <p:nvCxnSpPr>
            <p:cNvPr id="231" name="Google Shape;231;p29"/>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232" name="Google Shape;232;p29"/>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9"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34" name="Google Shape;234;p29"/>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9216</a:t>
            </a:r>
            <a:endParaRPr sz="1600" b="1">
              <a:solidFill>
                <a:schemeClr val="lt1"/>
              </a:solidFill>
            </a:endParaRPr>
          </a:p>
        </p:txBody>
      </p:sp>
      <p:grpSp>
        <p:nvGrpSpPr>
          <p:cNvPr id="235" name="Google Shape;235;p29"/>
          <p:cNvGrpSpPr/>
          <p:nvPr/>
        </p:nvGrpSpPr>
        <p:grpSpPr>
          <a:xfrm>
            <a:off x="4319545" y="1610215"/>
            <a:ext cx="198900" cy="593656"/>
            <a:chOff x="3918084" y="1610215"/>
            <a:chExt cx="198900" cy="593656"/>
          </a:xfrm>
        </p:grpSpPr>
        <p:cxnSp>
          <p:nvCxnSpPr>
            <p:cNvPr id="236" name="Google Shape;236;p2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37" name="Google Shape;237;p29"/>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9"/>
          <p:cNvSpPr txBox="1">
            <a:spLocks noGrp="1"/>
          </p:cNvSpPr>
          <p:nvPr>
            <p:ph type="body" idx="4294967295"/>
          </p:nvPr>
        </p:nvSpPr>
        <p:spPr>
          <a:xfrm>
            <a:off x="3304100" y="1139900"/>
            <a:ext cx="22428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Total Patient Visits</a:t>
            </a:r>
            <a:endParaRPr sz="1600" b="1"/>
          </a:p>
        </p:txBody>
      </p:sp>
      <p:sp>
        <p:nvSpPr>
          <p:cNvPr id="239" name="Google Shape;239;p29"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0" name="Google Shape;240;p29"/>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917</a:t>
            </a:r>
            <a:endParaRPr sz="1600" b="1">
              <a:solidFill>
                <a:schemeClr val="lt1"/>
              </a:solidFill>
            </a:endParaRPr>
          </a:p>
        </p:txBody>
      </p:sp>
      <p:grpSp>
        <p:nvGrpSpPr>
          <p:cNvPr id="241" name="Google Shape;241;p29"/>
          <p:cNvGrpSpPr/>
          <p:nvPr/>
        </p:nvGrpSpPr>
        <p:grpSpPr>
          <a:xfrm>
            <a:off x="5973070" y="2938958"/>
            <a:ext cx="198900" cy="593656"/>
            <a:chOff x="5958946" y="2938958"/>
            <a:chExt cx="198900" cy="593656"/>
          </a:xfrm>
        </p:grpSpPr>
        <p:cxnSp>
          <p:nvCxnSpPr>
            <p:cNvPr id="242" name="Google Shape;242;p29"/>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43" name="Google Shape;243;p29"/>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9"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5.34</a:t>
            </a:r>
            <a:endParaRPr sz="1600" b="1">
              <a:solidFill>
                <a:schemeClr val="lt1"/>
              </a:solidFill>
            </a:endParaRPr>
          </a:p>
        </p:txBody>
      </p:sp>
      <p:grpSp>
        <p:nvGrpSpPr>
          <p:cNvPr id="246" name="Google Shape;246;p29"/>
          <p:cNvGrpSpPr/>
          <p:nvPr/>
        </p:nvGrpSpPr>
        <p:grpSpPr>
          <a:xfrm>
            <a:off x="7669807" y="1610215"/>
            <a:ext cx="198900" cy="593656"/>
            <a:chOff x="3918084" y="1610215"/>
            <a:chExt cx="198900" cy="593656"/>
          </a:xfrm>
        </p:grpSpPr>
        <p:cxnSp>
          <p:nvCxnSpPr>
            <p:cNvPr id="247" name="Google Shape;247;p2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48" name="Google Shape;248;p29"/>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9"/>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Department where the new hire doctors should be placed</a:t>
            </a:r>
            <a:endParaRPr sz="1600" b="1"/>
          </a:p>
        </p:txBody>
      </p:sp>
      <p:sp>
        <p:nvSpPr>
          <p:cNvPr id="250" name="Google Shape;250;p29"/>
          <p:cNvSpPr txBox="1">
            <a:spLocks noGrp="1"/>
          </p:cNvSpPr>
          <p:nvPr>
            <p:ph type="body" idx="4294967295"/>
          </p:nvPr>
        </p:nvSpPr>
        <p:spPr>
          <a:xfrm>
            <a:off x="5126902"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No. of patients who has satisfaction score more than 6 and eligible for discount</a:t>
            </a:r>
            <a:endParaRPr sz="1600" b="1"/>
          </a:p>
        </p:txBody>
      </p:sp>
      <p:sp>
        <p:nvSpPr>
          <p:cNvPr id="251" name="Google Shape;251;p29"/>
          <p:cNvSpPr txBox="1">
            <a:spLocks noGrp="1"/>
          </p:cNvSpPr>
          <p:nvPr>
            <p:ph type="body" idx="4294967295"/>
          </p:nvPr>
        </p:nvSpPr>
        <p:spPr>
          <a:xfrm>
            <a:off x="6685975" y="934075"/>
            <a:ext cx="2242800" cy="74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Average Satisfaction Score in Hospital</a:t>
            </a:r>
            <a:endParaRPr sz="1600" b="1"/>
          </a:p>
        </p:txBody>
      </p:sp>
      <p:sp>
        <p:nvSpPr>
          <p:cNvPr id="252" name="Google Shape;252;p29"/>
          <p:cNvSpPr txBox="1">
            <a:spLocks noGrp="1"/>
          </p:cNvSpPr>
          <p:nvPr>
            <p:ph type="subTitle" idx="4294967295"/>
          </p:nvPr>
        </p:nvSpPr>
        <p:spPr>
          <a:xfrm>
            <a:off x="2549400" y="99375"/>
            <a:ext cx="4045200" cy="6411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2600" b="1" i="1">
                <a:solidFill>
                  <a:schemeClr val="lt1"/>
                </a:solidFill>
                <a:latin typeface="Lato"/>
                <a:ea typeface="Lato"/>
                <a:cs typeface="Lato"/>
                <a:sym typeface="Lato"/>
              </a:rPr>
              <a:t>Summary for Analysis</a:t>
            </a:r>
            <a:endParaRPr sz="2600" b="1" i="1">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0"/>
          <p:cNvPicPr preferRelativeResize="0"/>
          <p:nvPr/>
        </p:nvPicPr>
        <p:blipFill>
          <a:blip r:embed="rId3">
            <a:alphaModFix/>
          </a:blip>
          <a:stretch>
            <a:fillRect/>
          </a:stretch>
        </p:blipFill>
        <p:spPr>
          <a:xfrm>
            <a:off x="457200" y="130629"/>
            <a:ext cx="8164285" cy="47679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grpSp>
        <p:nvGrpSpPr>
          <p:cNvPr id="94" name="Google Shape;94;p14"/>
          <p:cNvGrpSpPr/>
          <p:nvPr/>
        </p:nvGrpSpPr>
        <p:grpSpPr>
          <a:xfrm>
            <a:off x="431925" y="1304875"/>
            <a:ext cx="2628925" cy="3416400"/>
            <a:chOff x="431925" y="1304875"/>
            <a:chExt cx="2628925" cy="3416400"/>
          </a:xfrm>
        </p:grpSpPr>
        <p:sp>
          <p:nvSpPr>
            <p:cNvPr id="95" name="Google Shape;95;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4"/>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Introduction</a:t>
            </a:r>
            <a:endParaRPr b="1">
              <a:solidFill>
                <a:schemeClr val="lt1"/>
              </a:solidFill>
            </a:endParaRPr>
          </a:p>
        </p:txBody>
      </p:sp>
      <p:sp>
        <p:nvSpPr>
          <p:cNvPr id="98" name="Google Shape;98;p14"/>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i="1">
                <a:latin typeface="Lato"/>
                <a:ea typeface="Lato"/>
                <a:cs typeface="Lato"/>
                <a:sym typeface="Lato"/>
              </a:rPr>
              <a:t>Columbia Asia Hospital is a multi-specialist hospital having the multi-specialists doctors. Currently the hospital is seeking for the consultation on various key insights to improve their in various aspects.</a:t>
            </a:r>
            <a:endParaRPr sz="1600" i="1">
              <a:latin typeface="Lato"/>
              <a:ea typeface="Lato"/>
              <a:cs typeface="Lato"/>
              <a:sym typeface="Lato"/>
            </a:endParaRPr>
          </a:p>
        </p:txBody>
      </p:sp>
      <p:grpSp>
        <p:nvGrpSpPr>
          <p:cNvPr id="99" name="Google Shape;99;p14"/>
          <p:cNvGrpSpPr/>
          <p:nvPr/>
        </p:nvGrpSpPr>
        <p:grpSpPr>
          <a:xfrm>
            <a:off x="3320450" y="1304875"/>
            <a:ext cx="2632500" cy="3416400"/>
            <a:chOff x="3320450" y="1304875"/>
            <a:chExt cx="2632500" cy="3416400"/>
          </a:xfrm>
        </p:grpSpPr>
        <p:sp>
          <p:nvSpPr>
            <p:cNvPr id="100" name="Google Shape;100;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4"/>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Context and Charts</a:t>
            </a:r>
            <a:endParaRPr b="1">
              <a:solidFill>
                <a:schemeClr val="lt1"/>
              </a:solidFill>
            </a:endParaRPr>
          </a:p>
        </p:txBody>
      </p:sp>
      <p:sp>
        <p:nvSpPr>
          <p:cNvPr id="103" name="Google Shape;103;p14"/>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i="1">
                <a:latin typeface="Lato"/>
                <a:ea typeface="Lato"/>
                <a:cs typeface="Lato"/>
                <a:sym typeface="Lato"/>
              </a:rPr>
              <a:t>We have use the multiple steps like data cleaning, charts and DAX functionalities in order to achieve the key insights. The charts will reflects the overall insights regarding hospital, doctors and patients.</a:t>
            </a:r>
            <a:endParaRPr sz="1600" i="1">
              <a:latin typeface="Lato"/>
              <a:ea typeface="Lato"/>
              <a:cs typeface="Lato"/>
              <a:sym typeface="Lato"/>
            </a:endParaRPr>
          </a:p>
        </p:txBody>
      </p:sp>
      <p:grpSp>
        <p:nvGrpSpPr>
          <p:cNvPr id="104" name="Google Shape;104;p14"/>
          <p:cNvGrpSpPr/>
          <p:nvPr/>
        </p:nvGrpSpPr>
        <p:grpSpPr>
          <a:xfrm>
            <a:off x="6212550" y="1304875"/>
            <a:ext cx="2632500" cy="3416400"/>
            <a:chOff x="6212550" y="1304875"/>
            <a:chExt cx="2632500" cy="3416400"/>
          </a:xfrm>
        </p:grpSpPr>
        <p:sp>
          <p:nvSpPr>
            <p:cNvPr id="105" name="Google Shape;105;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Problem statement</a:t>
            </a:r>
            <a:endParaRPr b="1">
              <a:solidFill>
                <a:schemeClr val="lt1"/>
              </a:solidFill>
            </a:endParaRPr>
          </a:p>
        </p:txBody>
      </p:sp>
      <p:sp>
        <p:nvSpPr>
          <p:cNvPr id="108" name="Google Shape;108;p14"/>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i="1">
                <a:solidFill>
                  <a:srgbClr val="212529"/>
                </a:solidFill>
                <a:highlight>
                  <a:srgbClr val="FFFFFF"/>
                </a:highlight>
                <a:latin typeface="Lato"/>
                <a:ea typeface="Lato"/>
                <a:cs typeface="Lato"/>
                <a:sym typeface="Lato"/>
              </a:rPr>
              <a:t>The Hospital is looking for the key insights for the following objectives:</a:t>
            </a:r>
            <a:endParaRPr sz="1350" i="1">
              <a:solidFill>
                <a:srgbClr val="212529"/>
              </a:solidFill>
              <a:highlight>
                <a:srgbClr val="FFFFFF"/>
              </a:highlight>
              <a:latin typeface="Lato"/>
              <a:ea typeface="Lato"/>
              <a:cs typeface="Lato"/>
              <a:sym typeface="Lato"/>
            </a:endParaRPr>
          </a:p>
          <a:p>
            <a:pPr marL="457200" lvl="0" indent="-314325" algn="l" rtl="0">
              <a:spcBef>
                <a:spcPts val="1600"/>
              </a:spcBef>
              <a:spcAft>
                <a:spcPts val="0"/>
              </a:spcAft>
              <a:buClr>
                <a:srgbClr val="212529"/>
              </a:buClr>
              <a:buSzPts val="1350"/>
              <a:buFont typeface="Lato"/>
              <a:buChar char="●"/>
            </a:pPr>
            <a:r>
              <a:rPr lang="en" sz="1350" i="1">
                <a:solidFill>
                  <a:srgbClr val="212529"/>
                </a:solidFill>
                <a:highlight>
                  <a:srgbClr val="FFFFFF"/>
                </a:highlight>
                <a:latin typeface="Lato"/>
                <a:ea typeface="Lato"/>
                <a:cs typeface="Lato"/>
                <a:sym typeface="Lato"/>
              </a:rPr>
              <a:t>Assess the hospital's revenue generation</a:t>
            </a:r>
            <a:endParaRPr sz="1350" i="1">
              <a:solidFill>
                <a:srgbClr val="212529"/>
              </a:solidFill>
              <a:highlight>
                <a:srgbClr val="FFFFFF"/>
              </a:highlight>
              <a:latin typeface="Lato"/>
              <a:ea typeface="Lato"/>
              <a:cs typeface="Lato"/>
              <a:sym typeface="Lato"/>
            </a:endParaRPr>
          </a:p>
          <a:p>
            <a:pPr marL="457200" lvl="0" indent="-314325" algn="l" rtl="0">
              <a:spcBef>
                <a:spcPts val="0"/>
              </a:spcBef>
              <a:spcAft>
                <a:spcPts val="0"/>
              </a:spcAft>
              <a:buClr>
                <a:srgbClr val="212529"/>
              </a:buClr>
              <a:buSzPts val="1350"/>
              <a:buFont typeface="Lato"/>
              <a:buChar char="●"/>
            </a:pPr>
            <a:r>
              <a:rPr lang="en" sz="1350" i="1">
                <a:solidFill>
                  <a:srgbClr val="212529"/>
                </a:solidFill>
                <a:highlight>
                  <a:srgbClr val="FFFFFF"/>
                </a:highlight>
                <a:latin typeface="Lato"/>
                <a:ea typeface="Lato"/>
                <a:cs typeface="Lato"/>
                <a:sym typeface="Lato"/>
              </a:rPr>
              <a:t>Insights about suitable departments for new hires</a:t>
            </a:r>
            <a:endParaRPr sz="1350" i="1">
              <a:solidFill>
                <a:srgbClr val="212529"/>
              </a:solidFill>
              <a:highlight>
                <a:srgbClr val="FFFFFF"/>
              </a:highlight>
              <a:latin typeface="Lato"/>
              <a:ea typeface="Lato"/>
              <a:cs typeface="Lato"/>
              <a:sym typeface="Lato"/>
            </a:endParaRPr>
          </a:p>
          <a:p>
            <a:pPr marL="457200" lvl="0" indent="-311150" algn="l" rtl="0">
              <a:spcBef>
                <a:spcPts val="0"/>
              </a:spcBef>
              <a:spcAft>
                <a:spcPts val="0"/>
              </a:spcAft>
              <a:buClr>
                <a:srgbClr val="212529"/>
              </a:buClr>
              <a:buSzPts val="1300"/>
              <a:buFont typeface="Lato"/>
              <a:buChar char="●"/>
            </a:pPr>
            <a:r>
              <a:rPr lang="en" sz="1350" i="1">
                <a:solidFill>
                  <a:srgbClr val="212529"/>
                </a:solidFill>
                <a:highlight>
                  <a:srgbClr val="FFFFFF"/>
                </a:highlight>
                <a:latin typeface="Lato"/>
                <a:ea typeface="Lato"/>
                <a:cs typeface="Lato"/>
                <a:sym typeface="Lato"/>
              </a:rPr>
              <a:t>Strategies and sugges</a:t>
            </a:r>
            <a:r>
              <a:rPr lang="en" sz="1300" i="1">
                <a:solidFill>
                  <a:srgbClr val="212529"/>
                </a:solidFill>
                <a:highlight>
                  <a:srgbClr val="FFFFFF"/>
                </a:highlight>
                <a:latin typeface="Lato"/>
                <a:ea typeface="Lato"/>
                <a:cs typeface="Lato"/>
                <a:sym typeface="Lato"/>
              </a:rPr>
              <a:t>tions for patient discounts</a:t>
            </a:r>
            <a:endParaRPr sz="1300" i="1">
              <a:solidFill>
                <a:srgbClr val="212529"/>
              </a:solidFill>
              <a:highlight>
                <a:srgbClr val="FFFFFF"/>
              </a:highlight>
              <a:latin typeface="Lato"/>
              <a:ea typeface="Lato"/>
              <a:cs typeface="Lato"/>
              <a:sym typeface="Lato"/>
            </a:endParaRPr>
          </a:p>
          <a:p>
            <a:pPr marL="0" lvl="0" indent="0" algn="l" rtl="0">
              <a:spcBef>
                <a:spcPts val="1200"/>
              </a:spcBef>
              <a:spcAft>
                <a:spcPts val="1600"/>
              </a:spcAft>
              <a:buNone/>
            </a:pPr>
            <a:endParaRPr sz="1300" i="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i="1">
                <a:solidFill>
                  <a:srgbClr val="212529"/>
                </a:solidFill>
                <a:highlight>
                  <a:srgbClr val="FFFFFF"/>
                </a:highlight>
                <a:latin typeface="Lato"/>
                <a:ea typeface="Lato"/>
                <a:cs typeface="Lato"/>
                <a:sym typeface="Lato"/>
              </a:rPr>
              <a:t>Strategies and suggestions for patient discounts</a:t>
            </a:r>
            <a:endParaRPr sz="1500" b="1" i="1">
              <a:solidFill>
                <a:srgbClr val="212529"/>
              </a:solidFill>
              <a:highlight>
                <a:srgbClr val="FFFFFF"/>
              </a:highlight>
              <a:latin typeface="Lato"/>
              <a:ea typeface="Lato"/>
              <a:cs typeface="Lato"/>
              <a:sym typeface="Lato"/>
            </a:endParaRPr>
          </a:p>
          <a:p>
            <a:pPr marL="0" lvl="0" indent="0" algn="l" rtl="0">
              <a:spcBef>
                <a:spcPts val="800"/>
              </a:spcBef>
              <a:spcAft>
                <a:spcPts val="800"/>
              </a:spcAft>
              <a:buNone/>
            </a:pPr>
            <a:r>
              <a:rPr lang="en" sz="1500" i="1">
                <a:solidFill>
                  <a:srgbClr val="212529"/>
                </a:solidFill>
                <a:highlight>
                  <a:srgbClr val="FFFFFF"/>
                </a:highlight>
                <a:latin typeface="Lato"/>
                <a:ea typeface="Lato"/>
                <a:cs typeface="Lato"/>
                <a:sym typeface="Lato"/>
              </a:rPr>
              <a:t>On the basis of the overall key insights analysis we have to provide the strategies and suggestions to provide the patient discounts based on analysis with reason.</a:t>
            </a:r>
            <a:endParaRPr sz="1500" i="1">
              <a:solidFill>
                <a:srgbClr val="212529"/>
              </a:solidFill>
              <a:highlight>
                <a:srgbClr val="FFFFFF"/>
              </a:highlight>
              <a:latin typeface="Lato"/>
              <a:ea typeface="Lato"/>
              <a:cs typeface="Lato"/>
              <a:sym typeface="Lato"/>
            </a:endParaRPr>
          </a:p>
        </p:txBody>
      </p:sp>
      <p:sp>
        <p:nvSpPr>
          <p:cNvPr id="114" name="Google Shape;114;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deep-dive</a:t>
            </a:r>
            <a:endParaRPr/>
          </a:p>
        </p:txBody>
      </p:sp>
      <p:sp>
        <p:nvSpPr>
          <p:cNvPr id="115" name="Google Shape;115;p15"/>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6" name="Google Shape;116;p15"/>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Problem 1</a:t>
            </a:r>
            <a:endParaRPr>
              <a:solidFill>
                <a:schemeClr val="lt1"/>
              </a:solidFill>
            </a:endParaRPr>
          </a:p>
        </p:txBody>
      </p:sp>
      <p:sp>
        <p:nvSpPr>
          <p:cNvPr id="117" name="Google Shape;117;p15"/>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8" name="Google Shape;118;p15"/>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Problem 2</a:t>
            </a:r>
            <a:endParaRPr>
              <a:solidFill>
                <a:schemeClr val="lt1"/>
              </a:solidFill>
            </a:endParaRPr>
          </a:p>
        </p:txBody>
      </p:sp>
      <p:sp>
        <p:nvSpPr>
          <p:cNvPr id="119" name="Google Shape;119;p15"/>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i="1">
                <a:latin typeface="Lato"/>
                <a:ea typeface="Lato"/>
                <a:cs typeface="Lato"/>
                <a:sym typeface="Lato"/>
              </a:rPr>
              <a:t>Insights about suitable departments for new hires</a:t>
            </a:r>
            <a:endParaRPr sz="1600" b="1" i="1">
              <a:latin typeface="Lato"/>
              <a:ea typeface="Lato"/>
              <a:cs typeface="Lato"/>
              <a:sym typeface="Lato"/>
            </a:endParaRPr>
          </a:p>
          <a:p>
            <a:pPr marL="0" lvl="0" indent="0" algn="l" rtl="0">
              <a:spcBef>
                <a:spcPts val="800"/>
              </a:spcBef>
              <a:spcAft>
                <a:spcPts val="800"/>
              </a:spcAft>
              <a:buNone/>
            </a:pPr>
            <a:r>
              <a:rPr lang="en" sz="1500" i="1">
                <a:latin typeface="Lato"/>
                <a:ea typeface="Lato"/>
                <a:cs typeface="Lato"/>
                <a:sym typeface="Lato"/>
              </a:rPr>
              <a:t>We have to check for the suitable department to place the newly hire doctors in hospital through analysis and provide the suggestion based on it.</a:t>
            </a:r>
            <a:endParaRPr sz="1500" i="1">
              <a:latin typeface="Lato"/>
              <a:ea typeface="Lato"/>
              <a:cs typeface="Lato"/>
              <a:sym typeface="Lato"/>
            </a:endParaRPr>
          </a:p>
        </p:txBody>
      </p:sp>
      <p:sp>
        <p:nvSpPr>
          <p:cNvPr id="120" name="Google Shape;120;p15"/>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1" name="Google Shape;121;p15"/>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Problem 3</a:t>
            </a:r>
            <a:endParaRPr>
              <a:solidFill>
                <a:schemeClr val="lt1"/>
              </a:solidFill>
            </a:endParaRPr>
          </a:p>
        </p:txBody>
      </p:sp>
      <p:sp>
        <p:nvSpPr>
          <p:cNvPr id="122" name="Google Shape;122;p15"/>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i="1">
                <a:solidFill>
                  <a:srgbClr val="212529"/>
                </a:solidFill>
                <a:highlight>
                  <a:srgbClr val="FFFFFF"/>
                </a:highlight>
                <a:latin typeface="Lato"/>
                <a:ea typeface="Lato"/>
                <a:cs typeface="Lato"/>
                <a:sym typeface="Lato"/>
              </a:rPr>
              <a:t>Assess the hospital's revenue generation</a:t>
            </a:r>
            <a:endParaRPr sz="1500" b="1" i="1">
              <a:solidFill>
                <a:srgbClr val="212529"/>
              </a:solidFill>
              <a:highlight>
                <a:srgbClr val="FFFFFF"/>
              </a:highlight>
              <a:latin typeface="Lato"/>
              <a:ea typeface="Lato"/>
              <a:cs typeface="Lato"/>
              <a:sym typeface="Lato"/>
            </a:endParaRPr>
          </a:p>
          <a:p>
            <a:pPr marL="0" lvl="0" indent="0" algn="l" rtl="0">
              <a:spcBef>
                <a:spcPts val="1200"/>
              </a:spcBef>
              <a:spcAft>
                <a:spcPts val="800"/>
              </a:spcAft>
              <a:buNone/>
            </a:pPr>
            <a:r>
              <a:rPr lang="en" sz="1500" i="1">
                <a:latin typeface="Lato"/>
                <a:ea typeface="Lato"/>
                <a:cs typeface="Lato"/>
                <a:sym typeface="Lato"/>
              </a:rPr>
              <a:t>We have to calculate the total revenue generated by the hospital as well as department wise in order to gain the key insights regarding the revenue generation</a:t>
            </a:r>
            <a:endParaRPr sz="1500" i="1">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1</a:t>
            </a:r>
            <a:endParaRPr b="1"/>
          </a:p>
        </p:txBody>
      </p:sp>
      <p:sp>
        <p:nvSpPr>
          <p:cNvPr id="128" name="Google Shape;128;p16"/>
          <p:cNvSpPr txBox="1">
            <a:spLocks noGrp="1"/>
          </p:cNvSpPr>
          <p:nvPr>
            <p:ph type="subTitle" idx="1"/>
          </p:nvPr>
        </p:nvSpPr>
        <p:spPr>
          <a:xfrm>
            <a:off x="265500" y="2769000"/>
            <a:ext cx="4045200" cy="8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111111"/>
                </a:solidFill>
                <a:highlight>
                  <a:srgbClr val="FFFFFF"/>
                </a:highlight>
                <a:latin typeface="Lato"/>
                <a:ea typeface="Lato"/>
                <a:cs typeface="Lato"/>
                <a:sym typeface="Lato"/>
              </a:rPr>
              <a:t>Problem talk creates problems, Solution talk creates solutions.</a:t>
            </a:r>
            <a:endParaRPr sz="2700" b="1" i="1">
              <a:latin typeface="Lato"/>
              <a:ea typeface="Lato"/>
              <a:cs typeface="Lato"/>
              <a:sym typeface="Lato"/>
            </a:endParaRPr>
          </a:p>
        </p:txBody>
      </p:sp>
      <p:sp>
        <p:nvSpPr>
          <p:cNvPr id="129" name="Google Shape;129;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Solution 1</a:t>
            </a:r>
            <a:endParaRPr b="1"/>
          </a:p>
          <a:p>
            <a:pPr marL="457200" lvl="0" indent="-317500" algn="ctr" rtl="0">
              <a:spcBef>
                <a:spcPts val="1600"/>
              </a:spcBef>
              <a:spcAft>
                <a:spcPts val="0"/>
              </a:spcAft>
              <a:buSzPts val="1400"/>
              <a:buFont typeface="Lato"/>
              <a:buChar char="●"/>
            </a:pPr>
            <a:r>
              <a:rPr lang="en" sz="1400" i="1">
                <a:latin typeface="Lato"/>
                <a:ea typeface="Lato"/>
                <a:cs typeface="Lato"/>
                <a:sym typeface="Lato"/>
              </a:rPr>
              <a:t>The first step we have to perform in the solution is the data cleaning. We have change the data type for the different column to correct the data format.</a:t>
            </a:r>
            <a:endParaRPr sz="1400" i="1">
              <a:latin typeface="Lato"/>
              <a:ea typeface="Lato"/>
              <a:cs typeface="Lato"/>
              <a:sym typeface="Lato"/>
            </a:endParaRPr>
          </a:p>
          <a:p>
            <a:pPr marL="457200" lvl="0" indent="-317500" algn="ctr" rtl="0">
              <a:spcBef>
                <a:spcPts val="0"/>
              </a:spcBef>
              <a:spcAft>
                <a:spcPts val="0"/>
              </a:spcAft>
              <a:buSzPts val="1400"/>
              <a:buFont typeface="Lato"/>
              <a:buChar char="●"/>
            </a:pPr>
            <a:r>
              <a:rPr lang="en" sz="1400" i="1">
                <a:latin typeface="Lato"/>
                <a:ea typeface="Lato"/>
                <a:cs typeface="Lato"/>
                <a:sym typeface="Lato"/>
              </a:rPr>
              <a:t>After Data cleaning we have perform the DAX function in order to calculate the total revenue of the hospital.</a:t>
            </a:r>
            <a:endParaRPr sz="1400" i="1">
              <a:latin typeface="Lato"/>
              <a:ea typeface="Lato"/>
              <a:cs typeface="Lato"/>
              <a:sym typeface="Lato"/>
            </a:endParaRPr>
          </a:p>
          <a:p>
            <a:pPr marL="457200" lvl="0" indent="-317500" algn="ctr" rtl="0">
              <a:spcBef>
                <a:spcPts val="0"/>
              </a:spcBef>
              <a:spcAft>
                <a:spcPts val="0"/>
              </a:spcAft>
              <a:buSzPts val="1400"/>
              <a:buFont typeface="Lato"/>
              <a:buChar char="●"/>
            </a:pPr>
            <a:r>
              <a:rPr lang="en" sz="1400" b="1" i="1">
                <a:latin typeface="Lato"/>
                <a:ea typeface="Lato"/>
                <a:cs typeface="Lato"/>
                <a:sym typeface="Lato"/>
              </a:rPr>
              <a:t>Total Revenue of the hospital is calculated on the basis of the DAX function as mentioned is $509.31M</a:t>
            </a:r>
            <a:endParaRPr sz="1400" b="1" i="1">
              <a:latin typeface="Lato"/>
              <a:ea typeface="Lato"/>
              <a:cs typeface="Lato"/>
              <a:sym typeface="Lato"/>
            </a:endParaRPr>
          </a:p>
        </p:txBody>
      </p:sp>
      <p:sp>
        <p:nvSpPr>
          <p:cNvPr id="130" name="Google Shape;130;p16"/>
          <p:cNvSpPr txBox="1">
            <a:spLocks noGrp="1"/>
          </p:cNvSpPr>
          <p:nvPr>
            <p:ph type="subTitle" idx="1"/>
          </p:nvPr>
        </p:nvSpPr>
        <p:spPr>
          <a:xfrm>
            <a:off x="265500" y="4024650"/>
            <a:ext cx="4045200" cy="83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i="1">
                <a:solidFill>
                  <a:srgbClr val="000000"/>
                </a:solidFill>
                <a:highlight>
                  <a:srgbClr val="FFFFFF"/>
                </a:highlight>
                <a:latin typeface="Lato"/>
                <a:ea typeface="Lato"/>
                <a:cs typeface="Lato"/>
                <a:sym typeface="Lato"/>
              </a:rPr>
              <a:t>Total Revenue = </a:t>
            </a:r>
            <a:r>
              <a:rPr lang="en" sz="1400" b="1" i="1">
                <a:solidFill>
                  <a:srgbClr val="3165BB"/>
                </a:solidFill>
                <a:highlight>
                  <a:srgbClr val="FFFFFF"/>
                </a:highlight>
                <a:latin typeface="Lato"/>
                <a:ea typeface="Lato"/>
                <a:cs typeface="Lato"/>
                <a:sym typeface="Lato"/>
              </a:rPr>
              <a:t>SUM</a:t>
            </a:r>
            <a:r>
              <a:rPr lang="en" sz="1400" b="1" i="1">
                <a:solidFill>
                  <a:srgbClr val="000000"/>
                </a:solidFill>
                <a:highlight>
                  <a:srgbClr val="FFFFFF"/>
                </a:highlight>
                <a:latin typeface="Lato"/>
                <a:ea typeface="Lato"/>
                <a:cs typeface="Lato"/>
                <a:sym typeface="Lato"/>
              </a:rPr>
              <a:t>(</a:t>
            </a:r>
            <a:r>
              <a:rPr lang="en" sz="1400" b="1" i="1">
                <a:solidFill>
                  <a:srgbClr val="001080"/>
                </a:solidFill>
                <a:highlight>
                  <a:srgbClr val="FFFFFF"/>
                </a:highlight>
                <a:latin typeface="Lato"/>
                <a:ea typeface="Lato"/>
                <a:cs typeface="Lato"/>
                <a:sym typeface="Lato"/>
              </a:rPr>
              <a:t>Doctor_patient_data[Total Bill]</a:t>
            </a:r>
            <a:r>
              <a:rPr lang="en" sz="1400" b="1" i="1">
                <a:solidFill>
                  <a:srgbClr val="000000"/>
                </a:solidFill>
                <a:highlight>
                  <a:srgbClr val="FFFFFF"/>
                </a:highlight>
                <a:latin typeface="Lato"/>
                <a:ea typeface="Lato"/>
                <a:cs typeface="Lato"/>
                <a:sym typeface="Lato"/>
              </a:rPr>
              <a:t>)</a:t>
            </a:r>
            <a:endParaRPr sz="1400" b="1" i="1">
              <a:solidFill>
                <a:srgbClr val="000000"/>
              </a:solidFill>
              <a:highlight>
                <a:srgbClr val="FFFFFF"/>
              </a:highlight>
              <a:latin typeface="Lato"/>
              <a:ea typeface="Lato"/>
              <a:cs typeface="Lato"/>
              <a:sym typeface="Lato"/>
            </a:endParaRPr>
          </a:p>
          <a:p>
            <a:pPr marL="0" lvl="0" indent="0" algn="ctr" rtl="0">
              <a:spcBef>
                <a:spcPts val="0"/>
              </a:spcBef>
              <a:spcAft>
                <a:spcPts val="0"/>
              </a:spcAft>
              <a:buNone/>
            </a:pPr>
            <a:endParaRPr sz="1800" i="1">
              <a:solidFill>
                <a:srgbClr val="111111"/>
              </a:solidFill>
              <a:highlight>
                <a:srgbClr val="FFFFFF"/>
              </a:highlight>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1</a:t>
            </a:r>
            <a:endParaRPr b="1"/>
          </a:p>
        </p:txBody>
      </p:sp>
      <p:sp>
        <p:nvSpPr>
          <p:cNvPr id="136" name="Google Shape;136;p17"/>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111111"/>
                </a:solidFill>
                <a:highlight>
                  <a:srgbClr val="FFFFFF"/>
                </a:highlight>
                <a:latin typeface="Lato"/>
                <a:ea typeface="Lato"/>
                <a:cs typeface="Lato"/>
                <a:sym typeface="Lato"/>
              </a:rPr>
              <a:t>You are either part of the solution or part of the problem.</a:t>
            </a:r>
            <a:endParaRPr sz="2700" b="1" i="1">
              <a:latin typeface="Lato"/>
              <a:ea typeface="Lato"/>
              <a:cs typeface="Lato"/>
              <a:sym typeface="Lato"/>
            </a:endParaRPr>
          </a:p>
        </p:txBody>
      </p:sp>
      <p:sp>
        <p:nvSpPr>
          <p:cNvPr id="137" name="Google Shape;137;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1"/>
              <a:t>Solution 1</a:t>
            </a:r>
            <a:endParaRPr sz="1600" b="1" i="1">
              <a:latin typeface="Lato"/>
              <a:ea typeface="Lato"/>
              <a:cs typeface="Lato"/>
              <a:sym typeface="Lato"/>
            </a:endParaRPr>
          </a:p>
          <a:p>
            <a:pPr marL="457200" lvl="0" indent="0" algn="ctr" rtl="0">
              <a:spcBef>
                <a:spcPts val="1600"/>
              </a:spcBef>
              <a:spcAft>
                <a:spcPts val="0"/>
              </a:spcAft>
              <a:buNone/>
            </a:pPr>
            <a:r>
              <a:rPr lang="en" sz="1600" i="1">
                <a:latin typeface="Lato"/>
                <a:ea typeface="Lato"/>
                <a:cs typeface="Lato"/>
                <a:sym typeface="Lato"/>
              </a:rPr>
              <a:t>We have created dashboard for the hospital insights containing the details such as revenue generated by hospital, average rating, doctors available in hospital, total number of visits.</a:t>
            </a:r>
            <a:endParaRPr sz="1600" i="1">
              <a:latin typeface="Lato"/>
              <a:ea typeface="Lato"/>
              <a:cs typeface="Lato"/>
              <a:sym typeface="Lato"/>
            </a:endParaRPr>
          </a:p>
          <a:p>
            <a:pPr marL="457200" lvl="0" indent="0" algn="ctr" rtl="0">
              <a:spcBef>
                <a:spcPts val="1600"/>
              </a:spcBef>
              <a:spcAft>
                <a:spcPts val="1600"/>
              </a:spcAft>
              <a:buNone/>
            </a:pPr>
            <a:r>
              <a:rPr lang="en" sz="1600" i="1">
                <a:latin typeface="Lato"/>
                <a:ea typeface="Lato"/>
                <a:cs typeface="Lato"/>
                <a:sym typeface="Lato"/>
              </a:rPr>
              <a:t>We have added the date filter so that we can check the revenue, doctors availability, patient visit per department each day by just selecting date.</a:t>
            </a:r>
            <a:endParaRPr sz="1600" i="1">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8"/>
          <p:cNvSpPr txBox="1">
            <a:spLocks noGrp="1"/>
          </p:cNvSpPr>
          <p:nvPr>
            <p:ph type="subTitle" idx="1"/>
          </p:nvPr>
        </p:nvSpPr>
        <p:spPr>
          <a:xfrm>
            <a:off x="2549400" y="99376"/>
            <a:ext cx="4045200" cy="7008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600" b="1" i="1">
                <a:solidFill>
                  <a:schemeClr val="lt1"/>
                </a:solidFill>
                <a:latin typeface="Lato"/>
                <a:ea typeface="Lato"/>
                <a:cs typeface="Lato"/>
                <a:sym typeface="Lato"/>
              </a:rPr>
              <a:t>Dashboard 1</a:t>
            </a:r>
            <a:endParaRPr sz="2600" b="1" i="1">
              <a:solidFill>
                <a:schemeClr val="lt1"/>
              </a:solidFill>
              <a:latin typeface="Lato"/>
              <a:ea typeface="Lato"/>
              <a:cs typeface="Lato"/>
              <a:sym typeface="Lato"/>
            </a:endParaRPr>
          </a:p>
        </p:txBody>
      </p:sp>
      <p:pic>
        <p:nvPicPr>
          <p:cNvPr id="4" name="Picture 3">
            <a:extLst>
              <a:ext uri="{FF2B5EF4-FFF2-40B4-BE49-F238E27FC236}">
                <a16:creationId xmlns:a16="http://schemas.microsoft.com/office/drawing/2014/main" id="{B6A5B508-FD2A-0508-2469-88C9EB9DDD6E}"/>
              </a:ext>
            </a:extLst>
          </p:cNvPr>
          <p:cNvPicPr>
            <a:picLocks noChangeAspect="1"/>
          </p:cNvPicPr>
          <p:nvPr/>
        </p:nvPicPr>
        <p:blipFill>
          <a:blip r:embed="rId3"/>
          <a:stretch>
            <a:fillRect/>
          </a:stretch>
        </p:blipFill>
        <p:spPr>
          <a:xfrm>
            <a:off x="424543" y="873580"/>
            <a:ext cx="8319408" cy="40086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1600" b="1" i="1">
                <a:solidFill>
                  <a:srgbClr val="212529"/>
                </a:solidFill>
                <a:highlight>
                  <a:schemeClr val="lt1"/>
                </a:highlight>
                <a:latin typeface="Lato"/>
                <a:ea typeface="Lato"/>
                <a:cs typeface="Lato"/>
                <a:sym typeface="Lato"/>
              </a:rPr>
              <a:t>Insights about suitable departments for new hires</a:t>
            </a:r>
            <a:endParaRPr sz="1600" b="1" i="1">
              <a:solidFill>
                <a:srgbClr val="212529"/>
              </a:solidFill>
              <a:highlight>
                <a:schemeClr val="lt1"/>
              </a:highlight>
              <a:latin typeface="Lato"/>
              <a:ea typeface="Lato"/>
              <a:cs typeface="Lato"/>
              <a:sym typeface="Lato"/>
            </a:endParaRPr>
          </a:p>
          <a:p>
            <a:pPr marL="457200" lvl="0" indent="0" algn="ctr" rtl="0">
              <a:spcBef>
                <a:spcPts val="1200"/>
              </a:spcBef>
              <a:spcAft>
                <a:spcPts val="0"/>
              </a:spcAft>
              <a:buNone/>
            </a:pPr>
            <a:endParaRPr sz="1600" b="1" i="1">
              <a:solidFill>
                <a:srgbClr val="212529"/>
              </a:solidFill>
              <a:highlight>
                <a:srgbClr val="FFFFFF"/>
              </a:highlight>
              <a:latin typeface="Lato"/>
              <a:ea typeface="Lato"/>
              <a:cs typeface="Lato"/>
              <a:sym typeface="Lato"/>
            </a:endParaRPr>
          </a:p>
          <a:p>
            <a:pPr marL="457200" lvl="0" indent="0" algn="l" rtl="0">
              <a:spcBef>
                <a:spcPts val="1200"/>
              </a:spcBef>
              <a:spcAft>
                <a:spcPts val="0"/>
              </a:spcAft>
              <a:buNone/>
            </a:pPr>
            <a:r>
              <a:rPr lang="en" sz="1400" b="1" i="1">
                <a:latin typeface="Lato"/>
                <a:ea typeface="Lato"/>
                <a:cs typeface="Lato"/>
                <a:sym typeface="Lato"/>
              </a:rPr>
              <a:t>We have assess the department by various aspects like doctors availability in each department, patient visit in each department, appointment fee of doctor and revenue generated by doctor as we have created the filter of the doctor.As per the data analysis we have done over the data we would suggest the doctor in the department which has the highest work load which we can decide on the basis of average wait time.</a:t>
            </a:r>
            <a:endParaRPr sz="1400" b="1" i="1">
              <a:latin typeface="Lato"/>
              <a:ea typeface="Lato"/>
              <a:cs typeface="Lato"/>
              <a:sym typeface="Lato"/>
            </a:endParaRPr>
          </a:p>
          <a:p>
            <a:pPr marL="0" lvl="0" indent="0" algn="l" rtl="0">
              <a:spcBef>
                <a:spcPts val="1200"/>
              </a:spcBef>
              <a:spcAft>
                <a:spcPts val="1600"/>
              </a:spcAft>
              <a:buNone/>
            </a:pPr>
            <a:endParaRPr/>
          </a:p>
        </p:txBody>
      </p:sp>
      <p:sp>
        <p:nvSpPr>
          <p:cNvPr id="149" name="Google Shape;149;p1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2</a:t>
            </a:r>
            <a:endParaRPr b="1"/>
          </a:p>
        </p:txBody>
      </p:sp>
      <p:sp>
        <p:nvSpPr>
          <p:cNvPr id="150" name="Google Shape;150;p19"/>
          <p:cNvSpPr txBox="1">
            <a:spLocks noGrp="1"/>
          </p:cNvSpPr>
          <p:nvPr>
            <p:ph type="subTitle" idx="1"/>
          </p:nvPr>
        </p:nvSpPr>
        <p:spPr>
          <a:xfrm>
            <a:off x="265500" y="27156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111111"/>
                </a:solidFill>
                <a:highlight>
                  <a:srgbClr val="FFFFFF"/>
                </a:highlight>
                <a:latin typeface="Lato"/>
                <a:ea typeface="Lato"/>
                <a:cs typeface="Lato"/>
                <a:sym typeface="Lato"/>
              </a:rPr>
              <a:t>Complaining is finding faults, wisdom is finding solutions</a:t>
            </a:r>
            <a:endParaRPr sz="2700" b="1" i="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2</a:t>
            </a:r>
            <a:endParaRPr b="1"/>
          </a:p>
        </p:txBody>
      </p:sp>
      <p:sp>
        <p:nvSpPr>
          <p:cNvPr id="156" name="Google Shape;156;p20"/>
          <p:cNvSpPr txBox="1">
            <a:spLocks noGrp="1"/>
          </p:cNvSpPr>
          <p:nvPr>
            <p:ph type="subTitle" idx="1"/>
          </p:nvPr>
        </p:nvSpPr>
        <p:spPr>
          <a:xfrm>
            <a:off x="265500" y="2769000"/>
            <a:ext cx="4045200" cy="7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111111"/>
                </a:solidFill>
                <a:highlight>
                  <a:srgbClr val="FFFFFF"/>
                </a:highlight>
                <a:latin typeface="Lato"/>
                <a:ea typeface="Lato"/>
                <a:cs typeface="Lato"/>
                <a:sym typeface="Lato"/>
              </a:rPr>
              <a:t>To ask the right question is already half the solution of a problem. </a:t>
            </a:r>
            <a:endParaRPr sz="2700" b="1" i="1">
              <a:latin typeface="Lato"/>
              <a:ea typeface="Lato"/>
              <a:cs typeface="Lato"/>
              <a:sym typeface="Lato"/>
            </a:endParaRPr>
          </a:p>
        </p:txBody>
      </p:sp>
      <p:sp>
        <p:nvSpPr>
          <p:cNvPr id="157" name="Google Shape;157;p20"/>
          <p:cNvSpPr txBox="1">
            <a:spLocks noGrp="1"/>
          </p:cNvSpPr>
          <p:nvPr>
            <p:ph type="body" idx="2"/>
          </p:nvPr>
        </p:nvSpPr>
        <p:spPr>
          <a:xfrm>
            <a:off x="4939500" y="724200"/>
            <a:ext cx="3837000" cy="18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i="1">
                <a:latin typeface="Lato"/>
                <a:ea typeface="Lato"/>
                <a:cs typeface="Lato"/>
                <a:sym typeface="Lato"/>
              </a:rPr>
              <a:t>We have check the department wise average wait time and found the below insights and we can say that the Neurology Department has the highest average wait time.</a:t>
            </a:r>
            <a:endParaRPr sz="1500" i="1">
              <a:latin typeface="Lato"/>
              <a:ea typeface="Lato"/>
              <a:cs typeface="Lato"/>
              <a:sym typeface="Lato"/>
            </a:endParaRPr>
          </a:p>
          <a:p>
            <a:pPr marL="0" lvl="0" indent="0" algn="l" rtl="0">
              <a:spcBef>
                <a:spcPts val="1600"/>
              </a:spcBef>
              <a:spcAft>
                <a:spcPts val="1600"/>
              </a:spcAft>
              <a:buNone/>
            </a:pPr>
            <a:endParaRPr sz="1500" i="1">
              <a:latin typeface="Lato"/>
              <a:ea typeface="Lato"/>
              <a:cs typeface="Lato"/>
              <a:sym typeface="Lato"/>
            </a:endParaRPr>
          </a:p>
        </p:txBody>
      </p:sp>
      <p:pic>
        <p:nvPicPr>
          <p:cNvPr id="158" name="Google Shape;158;p20"/>
          <p:cNvPicPr preferRelativeResize="0"/>
          <p:nvPr/>
        </p:nvPicPr>
        <p:blipFill>
          <a:blip r:embed="rId3">
            <a:alphaModFix/>
          </a:blip>
          <a:stretch>
            <a:fillRect/>
          </a:stretch>
        </p:blipFill>
        <p:spPr>
          <a:xfrm>
            <a:off x="4697263" y="2651250"/>
            <a:ext cx="4162425" cy="2286000"/>
          </a:xfrm>
          <a:prstGeom prst="rect">
            <a:avLst/>
          </a:prstGeom>
          <a:noFill/>
          <a:ln>
            <a:noFill/>
          </a:ln>
        </p:spPr>
      </p:pic>
      <p:sp>
        <p:nvSpPr>
          <p:cNvPr id="159" name="Google Shape;159;p20"/>
          <p:cNvSpPr txBox="1">
            <a:spLocks noGrp="1"/>
          </p:cNvSpPr>
          <p:nvPr>
            <p:ph type="subTitle" idx="1"/>
          </p:nvPr>
        </p:nvSpPr>
        <p:spPr>
          <a:xfrm>
            <a:off x="388075" y="3965025"/>
            <a:ext cx="4045200" cy="759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i="1">
                <a:solidFill>
                  <a:srgbClr val="000000"/>
                </a:solidFill>
                <a:highlight>
                  <a:srgbClr val="FFFFFF"/>
                </a:highlight>
                <a:latin typeface="Lato"/>
                <a:ea typeface="Lato"/>
                <a:cs typeface="Lato"/>
                <a:sym typeface="Lato"/>
              </a:rPr>
              <a:t>Average Wait Time = </a:t>
            </a:r>
            <a:r>
              <a:rPr lang="en" sz="1400" b="1" i="1">
                <a:solidFill>
                  <a:srgbClr val="3165BB"/>
                </a:solidFill>
                <a:highlight>
                  <a:srgbClr val="FFFFFF"/>
                </a:highlight>
                <a:latin typeface="Lato"/>
                <a:ea typeface="Lato"/>
                <a:cs typeface="Lato"/>
                <a:sym typeface="Lato"/>
              </a:rPr>
              <a:t>AVERAGE</a:t>
            </a:r>
            <a:r>
              <a:rPr lang="en" sz="1400" b="1" i="1">
                <a:solidFill>
                  <a:srgbClr val="000000"/>
                </a:solidFill>
                <a:highlight>
                  <a:srgbClr val="FFFFFF"/>
                </a:highlight>
                <a:latin typeface="Lato"/>
                <a:ea typeface="Lato"/>
                <a:cs typeface="Lato"/>
                <a:sym typeface="Lato"/>
              </a:rPr>
              <a:t>(</a:t>
            </a:r>
            <a:r>
              <a:rPr lang="en" sz="1400" b="1" i="1">
                <a:solidFill>
                  <a:srgbClr val="001080"/>
                </a:solidFill>
                <a:highlight>
                  <a:srgbClr val="FFFFFF"/>
                </a:highlight>
                <a:latin typeface="Lato"/>
                <a:ea typeface="Lato"/>
                <a:cs typeface="Lato"/>
                <a:sym typeface="Lato"/>
              </a:rPr>
              <a:t>'Hospital ER'[patient_waittime]</a:t>
            </a:r>
            <a:r>
              <a:rPr lang="en" sz="1400" b="1" i="1">
                <a:solidFill>
                  <a:srgbClr val="000000"/>
                </a:solidFill>
                <a:highlight>
                  <a:srgbClr val="FFFFFF"/>
                </a:highlight>
                <a:latin typeface="Lato"/>
                <a:ea typeface="Lato"/>
                <a:cs typeface="Lato"/>
                <a:sym typeface="Lato"/>
              </a:rPr>
              <a:t>)</a:t>
            </a:r>
            <a:endParaRPr sz="1400" b="1" i="1">
              <a:solidFill>
                <a:srgbClr val="000000"/>
              </a:solidFill>
              <a:highlight>
                <a:srgbClr val="FFFFFF"/>
              </a:highlight>
              <a:latin typeface="Lato"/>
              <a:ea typeface="Lato"/>
              <a:cs typeface="Lato"/>
              <a:sym typeface="Lato"/>
            </a:endParaRPr>
          </a:p>
          <a:p>
            <a:pPr marL="0" lvl="0" indent="0" algn="l" rtl="0">
              <a:spcBef>
                <a:spcPts val="0"/>
              </a:spcBef>
              <a:spcAft>
                <a:spcPts val="0"/>
              </a:spcAft>
              <a:buNone/>
            </a:pPr>
            <a:endParaRPr sz="1800" b="1" i="1">
              <a:solidFill>
                <a:srgbClr val="111111"/>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Solution 2</a:t>
            </a:r>
            <a:endParaRPr b="1"/>
          </a:p>
        </p:txBody>
      </p:sp>
      <p:sp>
        <p:nvSpPr>
          <p:cNvPr id="165" name="Google Shape;165;p21"/>
          <p:cNvSpPr txBox="1">
            <a:spLocks noGrp="1"/>
          </p:cNvSpPr>
          <p:nvPr>
            <p:ph type="subTitle" idx="1"/>
          </p:nvPr>
        </p:nvSpPr>
        <p:spPr>
          <a:xfrm>
            <a:off x="265500" y="2769001"/>
            <a:ext cx="40452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i="1">
                <a:solidFill>
                  <a:srgbClr val="524739"/>
                </a:solidFill>
                <a:latin typeface="Lato"/>
                <a:ea typeface="Lato"/>
                <a:cs typeface="Lato"/>
                <a:sym typeface="Lato"/>
              </a:rPr>
              <a:t>The solution to a problem changes the nature of the problem</a:t>
            </a:r>
            <a:endParaRPr sz="2200" b="1" i="1">
              <a:latin typeface="Lato"/>
              <a:ea typeface="Lato"/>
              <a:cs typeface="Lato"/>
              <a:sym typeface="Lato"/>
            </a:endParaRPr>
          </a:p>
        </p:txBody>
      </p:sp>
      <p:sp>
        <p:nvSpPr>
          <p:cNvPr id="166" name="Google Shape;166;p21"/>
          <p:cNvSpPr txBox="1">
            <a:spLocks noGrp="1"/>
          </p:cNvSpPr>
          <p:nvPr>
            <p:ph type="body" idx="2"/>
          </p:nvPr>
        </p:nvSpPr>
        <p:spPr>
          <a:xfrm>
            <a:off x="4939500" y="724200"/>
            <a:ext cx="3837000" cy="144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500" i="1">
                <a:latin typeface="Lato"/>
                <a:ea typeface="Lato"/>
                <a:cs typeface="Lato"/>
                <a:sym typeface="Lato"/>
              </a:rPr>
              <a:t>Also we can considered the patient visit for the placement of the new hire doctor. We can see the chart of the patient visit by department as below.</a:t>
            </a:r>
            <a:endParaRPr sz="1500" i="1">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4865625" y="2279375"/>
            <a:ext cx="4045200" cy="24574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Lato</vt:lpstr>
      <vt:lpstr>Arial</vt:lpstr>
      <vt:lpstr>Roboto</vt:lpstr>
      <vt:lpstr>Courier New</vt:lpstr>
      <vt:lpstr>Geometric</vt:lpstr>
      <vt:lpstr>Columbia Asia Hospital Project</vt:lpstr>
      <vt:lpstr>The problem</vt:lpstr>
      <vt:lpstr>Challenges deep-dive</vt:lpstr>
      <vt:lpstr>Solution 1</vt:lpstr>
      <vt:lpstr>Solution 1</vt:lpstr>
      <vt:lpstr>PowerPoint Presentation</vt:lpstr>
      <vt:lpstr>Solution 2</vt:lpstr>
      <vt:lpstr>Solution 2</vt:lpstr>
      <vt:lpstr>Solution 2</vt:lpstr>
      <vt:lpstr>Solution 2</vt:lpstr>
      <vt:lpstr>PowerPoint Presentation</vt:lpstr>
      <vt:lpstr>Solution 3</vt:lpstr>
      <vt:lpstr>Solution 3</vt:lpstr>
      <vt:lpstr>Solution 3</vt:lpstr>
      <vt:lpstr>Solution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Asia Hospital Project</dc:title>
  <cp:lastModifiedBy>Vinay Sharma</cp:lastModifiedBy>
  <cp:revision>3</cp:revision>
  <dcterms:modified xsi:type="dcterms:W3CDTF">2024-04-03T19:01:30Z</dcterms:modified>
</cp:coreProperties>
</file>